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YlC5RfHrRZTEre0KaIzlu5Q+/M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Ka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59" d="100"/>
          <a:sy n="59" d="100"/>
        </p:scale>
        <p:origin x="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5477ae60c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5477ae60c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2bc25cafd4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2bc25cafd4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5477ae60c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5477ae60c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bc25cafd4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2bc25cafd4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bc25cafd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2bc25cafd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2bc25cafd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2bc25cafd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bc25cafd4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2bc25cafd4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13"/>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41" name="Google Shape;41;p1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3"/>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2"/>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07" name="Google Shape;107;p2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2"/>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3"/>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14" name="Google Shape;114;p23"/>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5" name="Google Shape;115;p2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3"/>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23"/>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20" name="Google Shape;120;p23"/>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4"/>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4" name="Google Shape;124;p2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4"/>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5"/>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1" name="Google Shape;131;p25"/>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2" name="Google Shape;132;p2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5"/>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25"/>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37" name="Google Shape;137;p25"/>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6"/>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1" name="Google Shape;141;p26"/>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2" name="Google Shape;142;p2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6"/>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7"/>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9" name="Google Shape;149;p2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8"/>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6" name="Google Shape;156;p2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48" name="Google Shape;48;p1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55" name="Google Shape;55;p1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2" name="Google Shape;62;p16"/>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3" name="Google Shape;63;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7"/>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0" name="Google Shape;70;p17"/>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1" name="Google Shape;71;p17"/>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2" name="Google Shape;72;p17"/>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3" name="Google Shape;73;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1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0"/>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1" name="Google Shape;91;p20"/>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2" name="Google Shape;92;p2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1"/>
          <p:cNvSpPr>
            <a:spLocks noGrp="1"/>
          </p:cNvSpPr>
          <p:nvPr>
            <p:ph type="pic" idx="2"/>
          </p:nvPr>
        </p:nvSpPr>
        <p:spPr>
          <a:xfrm>
            <a:off x="2589212" y="634965"/>
            <a:ext cx="8915400" cy="3854970"/>
          </a:xfrm>
          <a:prstGeom prst="rect">
            <a:avLst/>
          </a:prstGeom>
          <a:noFill/>
          <a:ln>
            <a:noFill/>
          </a:ln>
        </p:spPr>
      </p:sp>
      <p:sp>
        <p:nvSpPr>
          <p:cNvPr id="99" name="Google Shape;99;p21"/>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0" name="Google Shape;100;p2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1"/>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1"/>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5"/>
        <p:cNvGrpSpPr/>
        <p:nvPr/>
      </p:nvGrpSpPr>
      <p:grpSpPr>
        <a:xfrm>
          <a:off x="0" y="0"/>
          <a:ext cx="0" cy="0"/>
          <a:chOff x="0" y="0"/>
          <a:chExt cx="0" cy="0"/>
        </a:xfrm>
      </p:grpSpPr>
      <p:grpSp>
        <p:nvGrpSpPr>
          <p:cNvPr id="6" name="Google Shape;6;p12"/>
          <p:cNvGrpSpPr/>
          <p:nvPr/>
        </p:nvGrpSpPr>
        <p:grpSpPr>
          <a:xfrm>
            <a:off x="1" y="228600"/>
            <a:ext cx="2851516" cy="6638628"/>
            <a:chOff x="2487613" y="285750"/>
            <a:chExt cx="2428875" cy="5654676"/>
          </a:xfrm>
        </p:grpSpPr>
        <p:sp>
          <p:nvSpPr>
            <p:cNvPr id="7" name="Google Shape;7;p12"/>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2"/>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2"/>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2"/>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2"/>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2"/>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2"/>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2"/>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2"/>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2"/>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2"/>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2"/>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12"/>
          <p:cNvGrpSpPr/>
          <p:nvPr/>
        </p:nvGrpSpPr>
        <p:grpSpPr>
          <a:xfrm>
            <a:off x="27221" y="-786"/>
            <a:ext cx="2356674" cy="6854039"/>
            <a:chOff x="6627813" y="194833"/>
            <a:chExt cx="1952625" cy="5678918"/>
          </a:xfrm>
        </p:grpSpPr>
        <p:sp>
          <p:nvSpPr>
            <p:cNvPr id="20" name="Google Shape;20;p12"/>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2"/>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2"/>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2"/>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2"/>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2"/>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2"/>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2"/>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2"/>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2"/>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2"/>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2"/>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12"/>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2"/>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 name="Google Shape;34;p12"/>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5" name="Google Shape;35;p1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1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1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png"/><Relationship Id="rId5" Type="http://schemas.openxmlformats.org/officeDocument/2006/relationships/hyperlink" Target="https://cases.justia.com/oregon/supreme-court/2016-s063725.pdf?ts=1480090268" TargetMode="Externa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j.state.or.us/wp-content/uploads/2017/06/appendix_k_4.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oregon.public.law/statutes/ors_192.640" TargetMode="External"/><Relationship Id="rId5" Type="http://schemas.openxmlformats.org/officeDocument/2006/relationships/hyperlink" Target="https://www.deschutes.org/sites/default/files/fileattachments/community_development/page/21621/reference_guide_-_public_meetings_law.pdf" TargetMode="External"/><Relationship Id="rId4" Type="http://schemas.openxmlformats.org/officeDocument/2006/relationships/hyperlink" Target="https://www.oregon.gov/oda/programs/NaturalResources/Documents/SWCDSessions/PublicRecordsAndMeetingsManual.pdf"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hyperlink" Target="https://www.deschutesrepublicans.org/lapine_school_board_gathering"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oregon.public.law/statutes/ors_192.610" TargetMode="External"/><Relationship Id="rId5" Type="http://schemas.openxmlformats.org/officeDocument/2006/relationships/hyperlink" Target="https://www.oregonlegislature.gov/bills_laws/ors/ors332.html"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262626"/>
              </a:buClr>
              <a:buSzPts val="5400"/>
              <a:buFont typeface="Century Gothic"/>
              <a:buNone/>
            </a:pPr>
            <a:r>
              <a:rPr lang="en-US"/>
              <a:t>Public Meetings Law</a:t>
            </a:r>
            <a:endParaRPr/>
          </a:p>
        </p:txBody>
      </p:sp>
      <p:sp>
        <p:nvSpPr>
          <p:cNvPr id="165" name="Google Shape;165;p1"/>
          <p:cNvSpPr txBox="1">
            <a:spLocks noGrp="1"/>
          </p:cNvSpPr>
          <p:nvPr>
            <p:ph type="subTitle" idx="1"/>
          </p:nvPr>
        </p:nvSpPr>
        <p:spPr>
          <a:xfrm flipV="1">
            <a:off x="2589213" y="5394961"/>
            <a:ext cx="8915399" cy="45719"/>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SzPts val="1800"/>
              <a:buNone/>
            </a:pPr>
            <a:endParaRPr dirty="0"/>
          </a:p>
        </p:txBody>
      </p:sp>
      <p:pic>
        <p:nvPicPr>
          <p:cNvPr id="5" name="Recorded Sound">
            <a:hlinkClick r:id="" action="ppaction://media"/>
            <a:extLst>
              <a:ext uri="{FF2B5EF4-FFF2-40B4-BE49-F238E27FC236}">
                <a16:creationId xmlns:a16="http://schemas.microsoft.com/office/drawing/2014/main" id="{46EECC5B-3C23-4DBE-AD67-6B62E89BE5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6858000"/>
            <a:ext cx="609600" cy="7202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5477ae60c7_0_17"/>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Electronic Communications Included</a:t>
            </a:r>
            <a:endParaRPr/>
          </a:p>
        </p:txBody>
      </p:sp>
      <p:sp>
        <p:nvSpPr>
          <p:cNvPr id="219" name="Google Shape;219;g15477ae60c7_0_17"/>
          <p:cNvSpPr txBox="1">
            <a:spLocks noGrp="1"/>
          </p:cNvSpPr>
          <p:nvPr>
            <p:ph type="body" idx="1"/>
          </p:nvPr>
        </p:nvSpPr>
        <p:spPr>
          <a:xfrm>
            <a:off x="2589212" y="2133600"/>
            <a:ext cx="8915400" cy="3777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Public meetings laws apply to electronic communications - including text and instant messaging.</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**SAME RULES APPLY </a:t>
            </a:r>
            <a:endParaRPr dirty="0"/>
          </a:p>
          <a:p>
            <a:pPr marL="0" lvl="0" indent="0" algn="l" rtl="0">
              <a:spcBef>
                <a:spcPts val="1000"/>
              </a:spcBef>
              <a:spcAft>
                <a:spcPts val="0"/>
              </a:spcAft>
              <a:buNone/>
            </a:pPr>
            <a:endParaRPr sz="2100" dirty="0"/>
          </a:p>
          <a:p>
            <a:pPr marL="0" lvl="0" indent="0" algn="l" rtl="0">
              <a:spcBef>
                <a:spcPts val="1000"/>
              </a:spcBef>
              <a:spcAft>
                <a:spcPts val="0"/>
              </a:spcAft>
              <a:buNone/>
            </a:pPr>
            <a:r>
              <a:rPr lang="en-US" sz="1850" dirty="0">
                <a:solidFill>
                  <a:schemeClr val="dk1"/>
                </a:solidFill>
                <a:highlight>
                  <a:srgbClr val="FFFFFF"/>
                </a:highlight>
                <a:latin typeface="Times New Roman"/>
                <a:ea typeface="Times New Roman"/>
                <a:cs typeface="Times New Roman"/>
                <a:sym typeface="Times New Roman"/>
              </a:rPr>
              <a:t>In August, Eugene School District 4J’s board of directors was accused of violating public meetings law by holding meetings via text and other messages — aka discussing school business without other members of the board or the public present or even notified of the meeting. </a:t>
            </a:r>
            <a:endParaRPr sz="2300" i="1" dirty="0"/>
          </a:p>
        </p:txBody>
      </p:sp>
      <p:pic>
        <p:nvPicPr>
          <p:cNvPr id="3" name="Recorded Sound">
            <a:hlinkClick r:id="" action="ppaction://media"/>
            <a:extLst>
              <a:ext uri="{FF2B5EF4-FFF2-40B4-BE49-F238E27FC236}">
                <a16:creationId xmlns:a16="http://schemas.microsoft.com/office/drawing/2014/main" id="{CA063A5C-BCA5-41EB-9956-218DF599F6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7433953"/>
            <a:ext cx="609600" cy="7362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262626"/>
              </a:buClr>
              <a:buSzPts val="3600"/>
              <a:buFont typeface="Century Gothic"/>
              <a:buNone/>
            </a:pPr>
            <a:r>
              <a:rPr lang="en-US"/>
              <a:t>Serial Communications, including texts, emails, etc.</a:t>
            </a:r>
            <a:endParaRPr/>
          </a:p>
        </p:txBody>
      </p:sp>
      <p:sp>
        <p:nvSpPr>
          <p:cNvPr id="225" name="Google Shape;225;p8"/>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fontScale="92500" lnSpcReduction="10000"/>
          </a:bodyPr>
          <a:lstStyle/>
          <a:p>
            <a:pPr marL="365760" lvl="0" algn="l" rtl="0">
              <a:spcBef>
                <a:spcPts val="0"/>
              </a:spcBef>
              <a:spcAft>
                <a:spcPts val="0"/>
              </a:spcAft>
              <a:buSzPct val="100000"/>
              <a:buFont typeface="Wingdings" panose="05000000000000000000" pitchFamily="2" charset="2"/>
              <a:buChar char="§"/>
            </a:pPr>
            <a:r>
              <a:rPr lang="en-US" sz="2400" dirty="0"/>
              <a:t>A governing body risks violating the Public Meetings Law through a series of private communication with members of the committee deliberating on an issue before the governing body.  </a:t>
            </a:r>
            <a:endParaRPr sz="2400" dirty="0"/>
          </a:p>
          <a:p>
            <a:pPr marL="342900" lvl="0" indent="-377189" algn="l" rtl="0">
              <a:spcBef>
                <a:spcPts val="1000"/>
              </a:spcBef>
              <a:spcAft>
                <a:spcPts val="0"/>
              </a:spcAft>
              <a:buSzPct val="127868"/>
              <a:buFont typeface="Wingdings" panose="05000000000000000000" pitchFamily="2" charset="2"/>
              <a:buChar char="§"/>
            </a:pPr>
            <a:r>
              <a:rPr lang="en-US" sz="2152" dirty="0"/>
              <a:t>A serial communication has been defined by the court to be communications between members for the purpose of deciding or deliberating toward a decision—in this case, the decision whether to publicly release the attorney’s letter.</a:t>
            </a:r>
            <a:endParaRPr sz="2152" dirty="0"/>
          </a:p>
          <a:p>
            <a:pPr marL="342900" lvl="0" indent="-377189" algn="l" rtl="0">
              <a:spcBef>
                <a:spcPts val="1000"/>
              </a:spcBef>
              <a:spcAft>
                <a:spcPts val="0"/>
              </a:spcAft>
              <a:buSzPct val="127868"/>
              <a:buFont typeface="Wingdings" panose="05000000000000000000" pitchFamily="2" charset="2"/>
              <a:buChar char="§"/>
            </a:pPr>
            <a:r>
              <a:rPr lang="en-US" sz="2152" dirty="0"/>
              <a:t>Handy v. Lane County</a:t>
            </a:r>
            <a:endParaRPr sz="2152" dirty="0"/>
          </a:p>
          <a:p>
            <a:pPr marL="342900" lvl="0" indent="-358140" algn="l" rtl="0">
              <a:spcBef>
                <a:spcPts val="1000"/>
              </a:spcBef>
              <a:spcAft>
                <a:spcPts val="0"/>
              </a:spcAft>
              <a:buSzPct val="100000"/>
              <a:buFont typeface="Wingdings" panose="05000000000000000000" pitchFamily="2" charset="2"/>
              <a:buChar char="§"/>
            </a:pPr>
            <a:r>
              <a:rPr lang="en-US" u="sng" dirty="0">
                <a:solidFill>
                  <a:schemeClr val="hlink"/>
                </a:solidFill>
                <a:hlinkClick r:id="rId5"/>
              </a:rPr>
              <a:t>https://cases.justia.com/oregon/supreme-court/2016-s063725.pdf?ts=1480090268</a:t>
            </a:r>
            <a:endParaRPr sz="2400" dirty="0"/>
          </a:p>
          <a:p>
            <a:pPr marL="342900" lvl="0" indent="-228600" algn="l" rtl="0">
              <a:spcBef>
                <a:spcPts val="1000"/>
              </a:spcBef>
              <a:spcAft>
                <a:spcPts val="0"/>
              </a:spcAft>
              <a:buSzPct val="100000"/>
              <a:buNone/>
            </a:pPr>
            <a:endParaRPr dirty="0"/>
          </a:p>
          <a:p>
            <a:pPr marL="342900" lvl="0" indent="-228600" algn="l" rtl="0">
              <a:spcBef>
                <a:spcPts val="1000"/>
              </a:spcBef>
              <a:spcAft>
                <a:spcPts val="0"/>
              </a:spcAft>
              <a:buSzPct val="100000"/>
              <a:buNone/>
            </a:pPr>
            <a:endParaRPr dirty="0"/>
          </a:p>
        </p:txBody>
      </p:sp>
      <p:pic>
        <p:nvPicPr>
          <p:cNvPr id="3" name="Recorded Sound">
            <a:hlinkClick r:id="" action="ppaction://media"/>
            <a:extLst>
              <a:ext uri="{FF2B5EF4-FFF2-40B4-BE49-F238E27FC236}">
                <a16:creationId xmlns:a16="http://schemas.microsoft.com/office/drawing/2014/main" id="{ABF4B6D7-0120-42D4-A058-07FB59A9E1C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735181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262626"/>
              </a:buClr>
              <a:buSzPts val="3600"/>
              <a:buFont typeface="Century Gothic"/>
              <a:buNone/>
            </a:pPr>
            <a:r>
              <a:rPr lang="en-US"/>
              <a:t>Small group or Individual recommendation Work</a:t>
            </a:r>
            <a:endParaRPr/>
          </a:p>
        </p:txBody>
      </p:sp>
      <p:sp>
        <p:nvSpPr>
          <p:cNvPr id="231" name="Google Shape;231;p6"/>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Font typeface="Wingdings" panose="05000000000000000000" pitchFamily="2" charset="2"/>
              <a:buChar char="§"/>
            </a:pPr>
            <a:r>
              <a:rPr lang="en-US" sz="2400" dirty="0"/>
              <a:t>Work done individually or within a small group </a:t>
            </a:r>
            <a:r>
              <a:rPr lang="en-US" sz="2400" dirty="0">
                <a:solidFill>
                  <a:srgbClr val="FF0000"/>
                </a:solidFill>
              </a:rPr>
              <a:t>(but not a quorum)</a:t>
            </a:r>
            <a:r>
              <a:rPr lang="en-US" sz="2400" dirty="0"/>
              <a:t> for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purposes</a:t>
            </a:r>
            <a:r>
              <a:rPr lang="en-US" sz="2400" dirty="0"/>
              <a:t> of bringing to the government body for review is not considered a meeting for purposes of the law.  </a:t>
            </a:r>
            <a:endParaRPr sz="2400" dirty="0"/>
          </a:p>
          <a:p>
            <a:pPr marL="762000" lvl="1" algn="l" rtl="0">
              <a:spcBef>
                <a:spcPts val="0"/>
              </a:spcBef>
              <a:spcAft>
                <a:spcPts val="0"/>
              </a:spcAft>
              <a:buClr>
                <a:srgbClr val="FF0000"/>
              </a:buClr>
              <a:buSzPts val="2400"/>
              <a:buFont typeface="Wingdings" panose="05000000000000000000" pitchFamily="2" charset="2"/>
              <a:buChar char="§"/>
            </a:pPr>
            <a:r>
              <a:rPr lang="en-US" sz="2400" dirty="0">
                <a:solidFill>
                  <a:srgbClr val="FF0000"/>
                </a:solidFill>
              </a:rPr>
              <a:t>A quorum is determined by the size of the committee, not the full Board.</a:t>
            </a:r>
            <a:endParaRPr sz="2400" dirty="0">
              <a:solidFill>
                <a:srgbClr val="FF0000"/>
              </a:solidFill>
            </a:endParaRPr>
          </a:p>
          <a:p>
            <a:pPr marL="342900" lvl="0" indent="-342900" algn="l" rtl="0">
              <a:spcBef>
                <a:spcPts val="1000"/>
              </a:spcBef>
              <a:spcAft>
                <a:spcPts val="0"/>
              </a:spcAft>
              <a:buSzPts val="2400"/>
              <a:buFont typeface="Wingdings" panose="05000000000000000000" pitchFamily="2" charset="2"/>
              <a:buChar char="§"/>
            </a:pPr>
            <a:r>
              <a:rPr lang="en-US" sz="2400" dirty="0"/>
              <a:t>For example, a member of the committee working with staff or students to refine a policy that is being developed or amended by the Policy Committee.</a:t>
            </a:r>
            <a:endParaRPr sz="2400" dirty="0"/>
          </a:p>
          <a:p>
            <a:pPr marL="742950" lvl="0" indent="0" algn="l" rtl="0">
              <a:spcBef>
                <a:spcPts val="1000"/>
              </a:spcBef>
              <a:spcAft>
                <a:spcPts val="0"/>
              </a:spcAft>
              <a:buNone/>
            </a:pPr>
            <a:endParaRPr sz="2400" dirty="0"/>
          </a:p>
        </p:txBody>
      </p:sp>
      <p:pic>
        <p:nvPicPr>
          <p:cNvPr id="3" name="Recorded Sound">
            <a:hlinkClick r:id="" action="ppaction://media"/>
            <a:extLst>
              <a:ext uri="{FF2B5EF4-FFF2-40B4-BE49-F238E27FC236}">
                <a16:creationId xmlns:a16="http://schemas.microsoft.com/office/drawing/2014/main" id="{E3E55BD2-E224-4E41-999F-5191D9736E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13070" y="725681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262626"/>
              </a:buClr>
              <a:buSzPts val="3600"/>
              <a:buFont typeface="Century Gothic"/>
              <a:buNone/>
            </a:pPr>
            <a:r>
              <a:rPr lang="en-US"/>
              <a:t>Informational Meetings</a:t>
            </a:r>
            <a:endParaRPr/>
          </a:p>
        </p:txBody>
      </p:sp>
      <p:sp>
        <p:nvSpPr>
          <p:cNvPr id="237" name="Google Shape;237;p7"/>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Font typeface="Wingdings" panose="05000000000000000000" pitchFamily="2" charset="2"/>
              <a:buChar char="§"/>
            </a:pPr>
            <a:r>
              <a:rPr lang="en-US" sz="2400" dirty="0"/>
              <a:t>A meeting in which the governing body is receiving information but is making no substantive decision or recommendation is still within the Public Meetings law as it is information the public should be aware of as part of the governing body’s decision making process. </a:t>
            </a:r>
            <a:endParaRPr dirty="0"/>
          </a:p>
          <a:p>
            <a:pPr marL="342900" lvl="0" indent="-342900" algn="l" rtl="0">
              <a:spcBef>
                <a:spcPts val="1000"/>
              </a:spcBef>
              <a:spcAft>
                <a:spcPts val="0"/>
              </a:spcAft>
              <a:buSzPts val="2400"/>
              <a:buFont typeface="Wingdings" panose="05000000000000000000" pitchFamily="2" charset="2"/>
              <a:buChar char="§"/>
            </a:pPr>
            <a:r>
              <a:rPr lang="en-US" sz="2400" dirty="0"/>
              <a:t>There are some exceptions for on-site inspections.</a:t>
            </a:r>
            <a:endParaRPr dirty="0"/>
          </a:p>
        </p:txBody>
      </p:sp>
      <p:pic>
        <p:nvPicPr>
          <p:cNvPr id="3" name="Recorded Sound">
            <a:hlinkClick r:id="" action="ppaction://media"/>
            <a:extLst>
              <a:ext uri="{FF2B5EF4-FFF2-40B4-BE49-F238E27FC236}">
                <a16:creationId xmlns:a16="http://schemas.microsoft.com/office/drawing/2014/main" id="{4A17BBF4-B9EB-44E7-A0B0-53FE1B09BC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48696" y="730431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9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262626"/>
              </a:buClr>
              <a:buSzPts val="3600"/>
              <a:buFont typeface="Century Gothic"/>
              <a:buNone/>
            </a:pPr>
            <a:r>
              <a:rPr lang="en-US"/>
              <a:t>Requirements for Public Meetings</a:t>
            </a:r>
            <a:endParaRPr/>
          </a:p>
        </p:txBody>
      </p:sp>
      <p:sp>
        <p:nvSpPr>
          <p:cNvPr id="243" name="Google Shape;243;p9"/>
          <p:cNvSpPr txBox="1">
            <a:spLocks noGrp="1"/>
          </p:cNvSpPr>
          <p:nvPr>
            <p:ph type="body" idx="1"/>
          </p:nvPr>
        </p:nvSpPr>
        <p:spPr>
          <a:xfrm>
            <a:off x="2589212" y="1363851"/>
            <a:ext cx="8915400" cy="45473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b="1" u="sng" dirty="0"/>
              <a:t>Notice </a:t>
            </a:r>
            <a:endParaRPr dirty="0"/>
          </a:p>
          <a:p>
            <a:pPr marL="0" lvl="0" indent="0" algn="l" rtl="0">
              <a:spcBef>
                <a:spcPts val="1000"/>
              </a:spcBef>
              <a:spcAft>
                <a:spcPts val="0"/>
              </a:spcAft>
              <a:buSzPts val="1800"/>
              <a:buNone/>
            </a:pPr>
            <a:r>
              <a:rPr lang="en-US" dirty="0"/>
              <a:t>Time and place and type of the meeting. </a:t>
            </a:r>
            <a:endParaRPr dirty="0"/>
          </a:p>
          <a:p>
            <a:pPr marL="0" lvl="0" indent="0" algn="l" rtl="0">
              <a:spcBef>
                <a:spcPts val="1000"/>
              </a:spcBef>
              <a:spcAft>
                <a:spcPts val="0"/>
              </a:spcAft>
              <a:buSzPts val="1800"/>
              <a:buNone/>
            </a:pPr>
            <a:r>
              <a:rPr lang="en-US" dirty="0"/>
              <a:t>Provided at least 24 hours in advance of the meeting.</a:t>
            </a:r>
            <a:endParaRPr dirty="0"/>
          </a:p>
          <a:p>
            <a:pPr marL="0" lvl="0" indent="0" algn="l" rtl="0">
              <a:spcBef>
                <a:spcPts val="1000"/>
              </a:spcBef>
              <a:spcAft>
                <a:spcPts val="0"/>
              </a:spcAft>
              <a:buSzPts val="1800"/>
              <a:buNone/>
            </a:pPr>
            <a:r>
              <a:rPr lang="en-US" dirty="0"/>
              <a:t>Provide the name and phone number of someone who can address communication requests.</a:t>
            </a:r>
            <a:endParaRPr dirty="0"/>
          </a:p>
          <a:p>
            <a:pPr marL="0" lvl="0" indent="0" algn="l" rtl="0">
              <a:spcBef>
                <a:spcPts val="1000"/>
              </a:spcBef>
              <a:spcAft>
                <a:spcPts val="0"/>
              </a:spcAft>
              <a:buSzPts val="1800"/>
              <a:buNone/>
            </a:pPr>
            <a:r>
              <a:rPr lang="en-US" dirty="0"/>
              <a:t>The main subjects to be considered at the meeting.</a:t>
            </a:r>
            <a:endParaRPr dirty="0"/>
          </a:p>
          <a:p>
            <a:pPr marL="0" lvl="0" indent="0" algn="l" rtl="0">
              <a:spcBef>
                <a:spcPts val="1000"/>
              </a:spcBef>
              <a:spcAft>
                <a:spcPts val="0"/>
              </a:spcAft>
              <a:buSzPts val="1800"/>
              <a:buNone/>
            </a:pPr>
            <a:r>
              <a:rPr lang="en-US" b="1" u="sng" dirty="0"/>
              <a:t>Space and Location</a:t>
            </a:r>
            <a:endParaRPr dirty="0"/>
          </a:p>
          <a:p>
            <a:pPr marL="0" lvl="0" indent="0" algn="l" rtl="0">
              <a:spcBef>
                <a:spcPts val="1000"/>
              </a:spcBef>
              <a:spcAft>
                <a:spcPts val="0"/>
              </a:spcAft>
              <a:buSzPts val="1800"/>
              <a:buNone/>
            </a:pPr>
            <a:r>
              <a:rPr lang="en-US" dirty="0"/>
              <a:t>Meetings must be held in locations that are accessible to individuals with disabilities and that can accommodate the likely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public</a:t>
            </a:r>
            <a:r>
              <a:rPr lang="en-US" dirty="0"/>
              <a:t> attendance.  Virtual attendance options are allowed.</a:t>
            </a:r>
            <a:endParaRPr dirty="0"/>
          </a:p>
          <a:p>
            <a:pPr marL="0" lvl="0" indent="0" algn="l" rtl="0">
              <a:spcBef>
                <a:spcPts val="1000"/>
              </a:spcBef>
              <a:spcAft>
                <a:spcPts val="0"/>
              </a:spcAft>
              <a:buSzPts val="1800"/>
              <a:buNone/>
            </a:pPr>
            <a:r>
              <a:rPr lang="en-US" b="1" u="sng" dirty="0"/>
              <a:t>Public Attendance</a:t>
            </a:r>
            <a:endParaRPr dirty="0"/>
          </a:p>
          <a:p>
            <a:pPr marL="0" lvl="0" indent="0" algn="l" rtl="0">
              <a:spcBef>
                <a:spcPts val="1000"/>
              </a:spcBef>
              <a:spcAft>
                <a:spcPts val="0"/>
              </a:spcAft>
              <a:buSzPts val="1800"/>
              <a:buNone/>
            </a:pPr>
            <a:r>
              <a:rPr lang="en-US" dirty="0"/>
              <a:t>The public has a right to attend public meetings but the law does not guarantee a right to participate.  Public testimony or comment provisions may be in other statutes or provided in the governing body’s charter or bylaws.</a:t>
            </a:r>
            <a:endParaRPr dirty="0"/>
          </a:p>
        </p:txBody>
      </p:sp>
      <p:pic>
        <p:nvPicPr>
          <p:cNvPr id="5" name="Recorded Sound">
            <a:hlinkClick r:id="" action="ppaction://media"/>
            <a:extLst>
              <a:ext uri="{FF2B5EF4-FFF2-40B4-BE49-F238E27FC236}">
                <a16:creationId xmlns:a16="http://schemas.microsoft.com/office/drawing/2014/main" id="{7C627162-81E8-439B-9A12-4E9AB4D17B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8078" y="719743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2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2bc25cafd4_0_665"/>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REMINDER…</a:t>
            </a:r>
            <a:endParaRPr/>
          </a:p>
        </p:txBody>
      </p:sp>
      <p:sp>
        <p:nvSpPr>
          <p:cNvPr id="249" name="Google Shape;249;g12bc25cafd4_0_665"/>
          <p:cNvSpPr txBox="1">
            <a:spLocks noGrp="1"/>
          </p:cNvSpPr>
          <p:nvPr>
            <p:ph type="body" idx="1"/>
          </p:nvPr>
        </p:nvSpPr>
        <p:spPr>
          <a:xfrm>
            <a:off x="2589212" y="2133600"/>
            <a:ext cx="8915400" cy="3777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000">
                <a:solidFill>
                  <a:schemeClr val="dk1"/>
                </a:solidFill>
                <a:highlight>
                  <a:srgbClr val="FFFFFF"/>
                </a:highlight>
                <a:latin typeface="Arial"/>
                <a:ea typeface="Arial"/>
                <a:cs typeface="Arial"/>
                <a:sym typeface="Arial"/>
              </a:rPr>
              <a:t>Th</a:t>
            </a:r>
            <a:r>
              <a:rPr lang="en-US" sz="2200">
                <a:solidFill>
                  <a:schemeClr val="dk1"/>
                </a:solidFill>
                <a:highlight>
                  <a:srgbClr val="FFFFFF"/>
                </a:highlight>
                <a:latin typeface="Arial"/>
                <a:ea typeface="Arial"/>
                <a:cs typeface="Arial"/>
                <a:sym typeface="Arial"/>
              </a:rPr>
              <a:t>e court of public opinion is frequently as important as a court of law. If the public assumes that this was a way to avoid posting a public meeting, or there is suspicion about how the board conducts business, or the topic of the meeting is a particularly hot one that the board will soon be addressing and voting on at a board meeting, it should be posted.</a:t>
            </a:r>
            <a:endParaRPr sz="2200">
              <a:solidFill>
                <a:schemeClr val="dk1"/>
              </a:solidFill>
              <a:highlight>
                <a:srgbClr val="FFFFFF"/>
              </a:highlight>
              <a:latin typeface="Arial"/>
              <a:ea typeface="Arial"/>
              <a:cs typeface="Arial"/>
              <a:sym typeface="Arial"/>
            </a:endParaRPr>
          </a:p>
          <a:p>
            <a:pPr marL="0" lvl="0" indent="0" algn="l" rtl="0">
              <a:spcBef>
                <a:spcPts val="1000"/>
              </a:spcBef>
              <a:spcAft>
                <a:spcPts val="0"/>
              </a:spcAft>
              <a:buNone/>
            </a:pPr>
            <a:endParaRPr sz="2200">
              <a:solidFill>
                <a:schemeClr val="dk1"/>
              </a:solidFill>
              <a:highlight>
                <a:srgbClr val="FFFFFF"/>
              </a:highlight>
              <a:latin typeface="Arial"/>
              <a:ea typeface="Arial"/>
              <a:cs typeface="Arial"/>
              <a:sym typeface="Arial"/>
            </a:endParaRPr>
          </a:p>
          <a:p>
            <a:pPr marL="0" lvl="0" indent="0" algn="l" rtl="0">
              <a:spcBef>
                <a:spcPts val="1000"/>
              </a:spcBef>
              <a:spcAft>
                <a:spcPts val="0"/>
              </a:spcAft>
              <a:buNone/>
            </a:pPr>
            <a:r>
              <a:rPr lang="en-US" sz="2200">
                <a:solidFill>
                  <a:schemeClr val="dk1"/>
                </a:solidFill>
                <a:highlight>
                  <a:srgbClr val="FFFFFF"/>
                </a:highlight>
                <a:latin typeface="Arial"/>
                <a:ea typeface="Arial"/>
                <a:cs typeface="Arial"/>
                <a:sym typeface="Arial"/>
              </a:rPr>
              <a:t>** When in doubt, post </a:t>
            </a:r>
            <a:r>
              <a:rPr lang="en-US" sz="2200">
                <a:solidFill>
                  <a:schemeClr val="dk1"/>
                </a:solidFill>
                <a:highlight>
                  <a:srgbClr val="FFFFFF"/>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it</a:t>
            </a:r>
            <a:r>
              <a:rPr lang="en-US" sz="2200">
                <a:solidFill>
                  <a:schemeClr val="dk1"/>
                </a:solidFill>
                <a:highlight>
                  <a:srgbClr val="FFFFFF"/>
                </a:highlight>
                <a:latin typeface="Arial"/>
                <a:ea typeface="Arial"/>
                <a:cs typeface="Arial"/>
                <a:sym typeface="Arial"/>
              </a:rPr>
              <a:t>.</a:t>
            </a:r>
            <a:endParaRPr sz="2800"/>
          </a:p>
        </p:txBody>
      </p:sp>
      <p:pic>
        <p:nvPicPr>
          <p:cNvPr id="4" name="Recorded Sound">
            <a:hlinkClick r:id="" action="ppaction://media"/>
            <a:extLst>
              <a:ext uri="{FF2B5EF4-FFF2-40B4-BE49-F238E27FC236}">
                <a16:creationId xmlns:a16="http://schemas.microsoft.com/office/drawing/2014/main" id="{B66E27B9-D619-47D9-8FFC-C08B899126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86400" y="749432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5477ae60c7_0_23"/>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Resources</a:t>
            </a:r>
            <a:endParaRPr/>
          </a:p>
        </p:txBody>
      </p:sp>
      <p:sp>
        <p:nvSpPr>
          <p:cNvPr id="255" name="Google Shape;255;g15477ae60c7_0_23"/>
          <p:cNvSpPr txBox="1">
            <a:spLocks noGrp="1"/>
          </p:cNvSpPr>
          <p:nvPr>
            <p:ph type="body" idx="1"/>
          </p:nvPr>
        </p:nvSpPr>
        <p:spPr>
          <a:xfrm>
            <a:off x="2589212" y="2133600"/>
            <a:ext cx="8915400" cy="3777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u="sng">
                <a:solidFill>
                  <a:schemeClr val="hlink"/>
                </a:solidFill>
                <a:hlinkClick r:id="rId3"/>
              </a:rPr>
              <a:t>https://www.doj.state.or.us/wp-content/uploads/2017/06/appendix_k_4.pdf</a:t>
            </a:r>
            <a:endParaRPr/>
          </a:p>
          <a:p>
            <a:pPr marL="0" lvl="0" indent="0" algn="l" rtl="0">
              <a:spcBef>
                <a:spcPts val="1000"/>
              </a:spcBef>
              <a:spcAft>
                <a:spcPts val="0"/>
              </a:spcAft>
              <a:buNone/>
            </a:pPr>
            <a:r>
              <a:rPr lang="en-US"/>
              <a:t>(Executive session checklist)</a:t>
            </a:r>
            <a:endParaRPr/>
          </a:p>
          <a:p>
            <a:pPr marL="0" lvl="0" indent="0" algn="l" rtl="0">
              <a:spcBef>
                <a:spcPts val="1000"/>
              </a:spcBef>
              <a:spcAft>
                <a:spcPts val="0"/>
              </a:spcAft>
              <a:buNone/>
            </a:pPr>
            <a:r>
              <a:rPr lang="en-US" u="sng">
                <a:solidFill>
                  <a:schemeClr val="hlink"/>
                </a:solidFill>
                <a:hlinkClick r:id="rId4"/>
              </a:rPr>
              <a:t>https://www.oregon.gov/oda/programs/NaturalResources/Documents/SWCDSessions/PublicRecordsAndMeetingsManual.pdf</a:t>
            </a:r>
            <a:endParaRPr/>
          </a:p>
          <a:p>
            <a:pPr marL="0" lvl="0" indent="0" algn="l" rtl="0">
              <a:spcBef>
                <a:spcPts val="1000"/>
              </a:spcBef>
              <a:spcAft>
                <a:spcPts val="0"/>
              </a:spcAft>
              <a:buNone/>
            </a:pPr>
            <a:r>
              <a:rPr lang="en-US" u="sng">
                <a:solidFill>
                  <a:schemeClr val="hlink"/>
                </a:solidFill>
                <a:hlinkClick r:id="rId5"/>
              </a:rPr>
              <a:t>https://www.deschutes.org/sites/default/files/fileattachments/community_development/page/21621/reference_guide_-_public_meetings_law.pdf</a:t>
            </a:r>
            <a:endParaRPr/>
          </a:p>
          <a:p>
            <a:pPr marL="0" lvl="0" indent="0" algn="l" rtl="0">
              <a:spcBef>
                <a:spcPts val="1000"/>
              </a:spcBef>
              <a:spcAft>
                <a:spcPts val="0"/>
              </a:spcAft>
              <a:buNone/>
            </a:pPr>
            <a:r>
              <a:rPr lang="en-US" u="sng">
                <a:solidFill>
                  <a:schemeClr val="hlink"/>
                </a:solidFill>
                <a:hlinkClick r:id="rId6"/>
              </a:rPr>
              <a:t>https://oregon.public.law/statutes/ors_192.640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262626"/>
              </a:buClr>
              <a:buSzPts val="3600"/>
              <a:buFont typeface="Century Gothic"/>
              <a:buNone/>
            </a:pPr>
            <a:r>
              <a:rPr lang="en-US"/>
              <a:t>Overview</a:t>
            </a:r>
            <a:endParaRPr/>
          </a:p>
        </p:txBody>
      </p:sp>
      <p:sp>
        <p:nvSpPr>
          <p:cNvPr id="171" name="Google Shape;171;p2"/>
          <p:cNvSpPr txBox="1">
            <a:spLocks noGrp="1"/>
          </p:cNvSpPr>
          <p:nvPr>
            <p:ph type="body" idx="1"/>
          </p:nvPr>
        </p:nvSpPr>
        <p:spPr>
          <a:xfrm>
            <a:off x="2217420" y="1303021"/>
            <a:ext cx="8336280" cy="4244682"/>
          </a:xfrm>
          <a:prstGeom prst="rect">
            <a:avLst/>
          </a:prstGeom>
          <a:noFill/>
          <a:ln>
            <a:noFill/>
          </a:ln>
        </p:spPr>
        <p:txBody>
          <a:bodyPr spcFirstLastPara="1" wrap="square" lIns="91425" tIns="45700" rIns="91425" bIns="45700" anchor="t" anchorCtr="0">
            <a:noAutofit/>
          </a:bodyPr>
          <a:lstStyle/>
          <a:p>
            <a:pPr marL="342900">
              <a:spcBef>
                <a:spcPts val="0"/>
              </a:spcBef>
              <a:buSzPts val="2400"/>
              <a:buFont typeface="Wingdings" panose="05000000000000000000" pitchFamily="2" charset="2"/>
              <a:buChar char="§"/>
            </a:pPr>
            <a:r>
              <a:rPr lang="en-US" sz="2400" dirty="0"/>
              <a:t>The Public Meetings Law is based on the idea that the public should be aware of the deliberations and decisions of governing bodies and the information upon which these decisions are made. </a:t>
            </a:r>
            <a:endParaRPr dirty="0"/>
          </a:p>
          <a:p>
            <a:pPr marL="342900" lvl="0" indent="-342900" algn="l" rtl="0">
              <a:spcBef>
                <a:spcPts val="1000"/>
              </a:spcBef>
              <a:spcAft>
                <a:spcPts val="0"/>
              </a:spcAft>
              <a:buSzPts val="2400"/>
              <a:buFont typeface="Wingdings" panose="05000000000000000000" pitchFamily="2" charset="2"/>
              <a:buChar char="§"/>
            </a:pPr>
            <a:r>
              <a:rPr lang="en-US" sz="2400" dirty="0"/>
              <a:t>The law requires that governing body meetings and deliberations are open to the public and that the public has notice of the time and place of these meetings.</a:t>
            </a:r>
            <a:endParaRPr dirty="0"/>
          </a:p>
          <a:p>
            <a:pPr marL="342900" lvl="0" indent="-342900" algn="l" rtl="0">
              <a:spcBef>
                <a:spcPts val="1000"/>
              </a:spcBef>
              <a:spcAft>
                <a:spcPts val="0"/>
              </a:spcAft>
              <a:buSzPts val="2400"/>
              <a:buFont typeface="Wingdings" panose="05000000000000000000" pitchFamily="2" charset="2"/>
              <a:buChar char="§"/>
            </a:pPr>
            <a:r>
              <a:rPr lang="en-US" sz="2400" dirty="0"/>
              <a:t>The meetings must be accessible to persons wishing to attend.  This may include participation by </a:t>
            </a:r>
            <a:r>
              <a:rPr lang="en-US" sz="2400" dirty="0">
                <a:solidFill>
                  <a:schemeClr val="dk1"/>
                </a:solidFill>
              </a:rPr>
              <a:t>video,</a:t>
            </a:r>
            <a:r>
              <a:rPr lang="en-US" sz="2400" dirty="0">
                <a:solidFill>
                  <a:srgbClr val="FF0000"/>
                </a:solidFill>
              </a:rPr>
              <a:t> </a:t>
            </a:r>
            <a:r>
              <a:rPr lang="en-US" sz="2400" dirty="0"/>
              <a:t>phone, or other virtual means.</a:t>
            </a:r>
            <a:endParaRPr dirty="0"/>
          </a:p>
          <a:p>
            <a:pPr marL="342900" lvl="0" indent="-342900" algn="l" rtl="0">
              <a:spcBef>
                <a:spcPts val="1000"/>
              </a:spcBef>
              <a:spcAft>
                <a:spcPts val="0"/>
              </a:spcAft>
              <a:buSzPts val="2400"/>
              <a:buFont typeface="Wingdings" panose="05000000000000000000" pitchFamily="2" charset="2"/>
              <a:buChar char="§"/>
            </a:pPr>
            <a:r>
              <a:rPr lang="en-US" sz="2400" dirty="0"/>
              <a:t>The law applies to the governing body of a public body.  </a:t>
            </a:r>
            <a:endParaRPr dirty="0"/>
          </a:p>
        </p:txBody>
      </p:sp>
      <p:pic>
        <p:nvPicPr>
          <p:cNvPr id="2" name="Recorded Sound">
            <a:hlinkClick r:id="" action="ppaction://media"/>
            <a:extLst>
              <a:ext uri="{FF2B5EF4-FFF2-40B4-BE49-F238E27FC236}">
                <a16:creationId xmlns:a16="http://schemas.microsoft.com/office/drawing/2014/main" id="{7F28FF03-3207-4C14-97AA-BE05485AE1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7243948"/>
            <a:ext cx="609600" cy="593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262626"/>
              </a:buClr>
              <a:buSzPts val="3600"/>
              <a:buFont typeface="Century Gothic"/>
              <a:buNone/>
            </a:pPr>
            <a:r>
              <a:rPr lang="en-US"/>
              <a:t>What is a Governing Body of a Public Body?</a:t>
            </a:r>
            <a:endParaRPr/>
          </a:p>
        </p:txBody>
      </p:sp>
      <p:sp>
        <p:nvSpPr>
          <p:cNvPr id="177" name="Google Shape;177;p3"/>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Autofit/>
          </a:bodyPr>
          <a:lstStyle/>
          <a:p>
            <a:pPr marL="342900" lvl="0" algn="l" rtl="0">
              <a:spcBef>
                <a:spcPts val="0"/>
              </a:spcBef>
              <a:spcAft>
                <a:spcPts val="0"/>
              </a:spcAft>
              <a:buSzPts val="2000"/>
              <a:buFont typeface="Wingdings" panose="05000000000000000000" pitchFamily="2" charset="2"/>
              <a:buChar char="§"/>
            </a:pPr>
            <a:r>
              <a:rPr lang="en-US" sz="2000" dirty="0"/>
              <a:t>Two or more members of any public body who have “the authority to make decisions for or recommendations to a public body on policy or administration” are a governing </a:t>
            </a: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body</a:t>
            </a:r>
            <a:r>
              <a:rPr lang="en-US" sz="2000" dirty="0"/>
              <a:t>. Individual officials are not.</a:t>
            </a:r>
            <a:endParaRPr dirty="0"/>
          </a:p>
          <a:p>
            <a:pPr marL="342900" lvl="0" indent="-342900" algn="l" rtl="0">
              <a:spcBef>
                <a:spcPts val="1000"/>
              </a:spcBef>
              <a:spcAft>
                <a:spcPts val="0"/>
              </a:spcAft>
              <a:buSzPts val="2000"/>
              <a:buFont typeface="Wingdings" panose="05000000000000000000" pitchFamily="2" charset="2"/>
              <a:buChar char="§"/>
            </a:pPr>
            <a:r>
              <a:rPr lang="en-US" sz="2000" dirty="0"/>
              <a:t>The School Board is a governing Body.  The Superintendent is not.</a:t>
            </a:r>
            <a:endParaRPr dirty="0"/>
          </a:p>
          <a:p>
            <a:pPr marL="342900" lvl="0" indent="-342900" algn="l" rtl="0">
              <a:spcBef>
                <a:spcPts val="1000"/>
              </a:spcBef>
              <a:spcAft>
                <a:spcPts val="0"/>
              </a:spcAft>
              <a:buSzPts val="2000"/>
              <a:buFont typeface="Wingdings" panose="05000000000000000000" pitchFamily="2" charset="2"/>
              <a:buChar char="§"/>
            </a:pP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Committees that are authorized to make decisions for or to advise the School Board are governing bodies</a:t>
            </a:r>
            <a:r>
              <a:rPr lang="en-US" sz="2000" dirty="0"/>
              <a:t>.  Committees tasked with information gathering  or who make recommendations to an individual District official, such as the Superintendent or the head of a District department, are not.</a:t>
            </a:r>
            <a:endParaRPr dirty="0"/>
          </a:p>
          <a:p>
            <a:pPr marL="800100" lvl="1" algn="l" rtl="0">
              <a:spcBef>
                <a:spcPts val="1000"/>
              </a:spcBef>
              <a:spcAft>
                <a:spcPts val="0"/>
              </a:spcAft>
              <a:buSzPts val="2000"/>
              <a:buFont typeface="Wingdings" panose="05000000000000000000" pitchFamily="2" charset="2"/>
              <a:buChar char="§"/>
            </a:pPr>
            <a:r>
              <a:rPr lang="en-US" sz="2000" dirty="0"/>
              <a:t>If the individual District official lacks the authority to act on the recommendations and must get final approval from the School Board, then the committee becomes a governing body.</a:t>
            </a:r>
            <a:endParaRPr dirty="0"/>
          </a:p>
        </p:txBody>
      </p:sp>
      <p:pic>
        <p:nvPicPr>
          <p:cNvPr id="3" name="Recorded Sound">
            <a:hlinkClick r:id="" action="ppaction://media"/>
            <a:extLst>
              <a:ext uri="{FF2B5EF4-FFF2-40B4-BE49-F238E27FC236}">
                <a16:creationId xmlns:a16="http://schemas.microsoft.com/office/drawing/2014/main" id="{8D76FAE1-2549-42B3-98FD-A123E66353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7113318"/>
            <a:ext cx="609600" cy="5106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8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262626"/>
              </a:buClr>
              <a:buSzPts val="3600"/>
              <a:buFont typeface="Century Gothic"/>
              <a:buNone/>
            </a:pPr>
            <a:r>
              <a:rPr lang="en-US"/>
              <a:t>Members of Governing Body Committees</a:t>
            </a:r>
            <a:endParaRPr/>
          </a:p>
        </p:txBody>
      </p:sp>
      <p:sp>
        <p:nvSpPr>
          <p:cNvPr id="183" name="Google Shape;183;p4"/>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lvl="0" indent="-457200" algn="l" rtl="0">
              <a:spcBef>
                <a:spcPts val="0"/>
              </a:spcBef>
              <a:spcAft>
                <a:spcPts val="0"/>
              </a:spcAft>
              <a:buSzPts val="2800"/>
              <a:buFont typeface="Wingdings" panose="05000000000000000000" pitchFamily="2" charset="2"/>
              <a:buChar char="§"/>
            </a:pPr>
            <a:r>
              <a:rPr lang="en-US" sz="2800" dirty="0"/>
              <a:t>All members of a governing body committee are subject to the Public Meetings Law.  This means that community members and other non-PPS employees are subject to this law.</a:t>
            </a:r>
            <a:endParaRPr dirty="0"/>
          </a:p>
        </p:txBody>
      </p:sp>
      <p:pic>
        <p:nvPicPr>
          <p:cNvPr id="2" name="Recorded Sound">
            <a:hlinkClick r:id="" action="ppaction://media"/>
            <a:extLst>
              <a:ext uri="{FF2B5EF4-FFF2-40B4-BE49-F238E27FC236}">
                <a16:creationId xmlns:a16="http://schemas.microsoft.com/office/drawing/2014/main" id="{3274408A-C6F9-4242-B6A5-3F5C910385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7196448"/>
            <a:ext cx="609600" cy="6412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2bc25cafd4_2_15"/>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PPS Governing Bodies Subject to the Public Meetings Laws</a:t>
            </a:r>
            <a:endParaRPr/>
          </a:p>
        </p:txBody>
      </p:sp>
      <p:sp>
        <p:nvSpPr>
          <p:cNvPr id="189" name="Google Shape;189;g12bc25cafd4_2_15"/>
          <p:cNvSpPr txBox="1">
            <a:spLocks noGrp="1"/>
          </p:cNvSpPr>
          <p:nvPr>
            <p:ph type="body" idx="1"/>
          </p:nvPr>
        </p:nvSpPr>
        <p:spPr>
          <a:xfrm>
            <a:off x="2589212" y="2133600"/>
            <a:ext cx="8915400" cy="3777600"/>
          </a:xfrm>
          <a:prstGeom prst="rect">
            <a:avLst/>
          </a:prstGeom>
        </p:spPr>
        <p:txBody>
          <a:bodyPr spcFirstLastPara="1" wrap="square" lIns="91425" tIns="45700" rIns="91425" bIns="45700" anchor="t" anchorCtr="0">
            <a:normAutofit fontScale="62500" lnSpcReduction="20000"/>
          </a:bodyPr>
          <a:lstStyle/>
          <a:p>
            <a:pPr marL="0" lvl="0" indent="0" algn="l" rtl="0">
              <a:spcBef>
                <a:spcPts val="1000"/>
              </a:spcBef>
              <a:spcAft>
                <a:spcPts val="0"/>
              </a:spcAft>
              <a:buNone/>
            </a:pPr>
            <a:r>
              <a:rPr lang="en-US" sz="3500" dirty="0"/>
              <a:t>Audit Committee</a:t>
            </a:r>
            <a:endParaRPr sz="3500" dirty="0"/>
          </a:p>
          <a:p>
            <a:pPr marL="0" lvl="0" indent="0" algn="l" rtl="0">
              <a:spcBef>
                <a:spcPts val="1000"/>
              </a:spcBef>
              <a:spcAft>
                <a:spcPts val="0"/>
              </a:spcAft>
              <a:buNone/>
            </a:pPr>
            <a:r>
              <a:rPr lang="en-US" sz="3500" dirty="0"/>
              <a:t>Student Success Committee</a:t>
            </a:r>
            <a:endParaRPr sz="3500" dirty="0"/>
          </a:p>
          <a:p>
            <a:pPr marL="0" lvl="0" indent="0" algn="l" rtl="0">
              <a:spcBef>
                <a:spcPts val="1000"/>
              </a:spcBef>
              <a:spcAft>
                <a:spcPts val="0"/>
              </a:spcAft>
              <a:buNone/>
            </a:pPr>
            <a:r>
              <a:rPr lang="en-US" sz="3500" dirty="0"/>
              <a:t>Facilities &amp; Operations Committee</a:t>
            </a:r>
            <a:endParaRPr sz="3500" dirty="0"/>
          </a:p>
          <a:p>
            <a:pPr marL="0" lvl="0" indent="0" algn="l" rtl="0">
              <a:spcBef>
                <a:spcPts val="1000"/>
              </a:spcBef>
              <a:spcAft>
                <a:spcPts val="0"/>
              </a:spcAft>
              <a:buNone/>
            </a:pPr>
            <a:r>
              <a:rPr lang="en-US" sz="3500" dirty="0"/>
              <a:t>Policy </a:t>
            </a:r>
            <a:r>
              <a:rPr lang="en-US" sz="3500" dirty="0">
                <a:solidFill>
                  <a:schemeClr val="dk1"/>
                </a:solidFill>
              </a:rPr>
              <a:t>Committee</a:t>
            </a:r>
            <a:endParaRPr sz="3500" dirty="0">
              <a:solidFill>
                <a:schemeClr val="dk1"/>
              </a:solidFill>
            </a:endParaRPr>
          </a:p>
          <a:p>
            <a:pPr marL="0" lvl="0" indent="0" algn="l" rtl="0">
              <a:spcBef>
                <a:spcPts val="1000"/>
              </a:spcBef>
              <a:spcAft>
                <a:spcPts val="0"/>
              </a:spcAft>
              <a:buNone/>
            </a:pPr>
            <a:r>
              <a:rPr lang="en-US" sz="3500" dirty="0"/>
              <a:t>Bond Advisory Committee (BAC)</a:t>
            </a:r>
            <a:endParaRPr sz="3500" dirty="0"/>
          </a:p>
          <a:p>
            <a:pPr marL="0" lvl="0" indent="0" algn="l" rtl="0">
              <a:spcBef>
                <a:spcPts val="1000"/>
              </a:spcBef>
              <a:spcAft>
                <a:spcPts val="0"/>
              </a:spcAft>
              <a:buNone/>
            </a:pPr>
            <a:r>
              <a:rPr lang="en-US" sz="3500" dirty="0"/>
              <a:t>Community Budget Review Committee (CBRC)</a:t>
            </a:r>
            <a:endParaRPr sz="3500" dirty="0"/>
          </a:p>
          <a:p>
            <a:pPr marL="0" lvl="0" indent="0" algn="l" rtl="0">
              <a:spcBef>
                <a:spcPts val="1000"/>
              </a:spcBef>
              <a:spcAft>
                <a:spcPts val="0"/>
              </a:spcAft>
              <a:buNone/>
            </a:pPr>
            <a:r>
              <a:rPr lang="en-US" sz="3500" dirty="0"/>
              <a:t>RESJ Advisory </a:t>
            </a:r>
            <a:r>
              <a:rPr lang="en-US" sz="3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Committee</a:t>
            </a:r>
            <a:endParaRPr sz="3500" dirty="0"/>
          </a:p>
          <a:p>
            <a:pPr marL="0" lvl="0" indent="0" algn="l" rtl="0">
              <a:spcBef>
                <a:spcPts val="1000"/>
              </a:spcBef>
              <a:spcAft>
                <a:spcPts val="0"/>
              </a:spcAft>
              <a:buNone/>
            </a:pPr>
            <a:r>
              <a:rPr lang="en-US" sz="3500" dirty="0"/>
              <a:t>Climate Change Response Committee</a:t>
            </a:r>
            <a:endParaRPr sz="3500" dirty="0"/>
          </a:p>
          <a:p>
            <a:pPr marL="0" lvl="0" indent="0" algn="l" rtl="0">
              <a:spcBef>
                <a:spcPts val="1000"/>
              </a:spcBef>
              <a:spcAft>
                <a:spcPts val="0"/>
              </a:spcAft>
              <a:buNone/>
            </a:pPr>
            <a:r>
              <a:rPr lang="en-US" sz="3500" dirty="0"/>
              <a:t>Jefferson Design Committee</a:t>
            </a:r>
            <a:endParaRPr sz="3500" dirty="0"/>
          </a:p>
          <a:p>
            <a:pPr marL="0" lvl="0" indent="0" algn="l" rtl="0">
              <a:spcBef>
                <a:spcPts val="1000"/>
              </a:spcBef>
              <a:spcAft>
                <a:spcPts val="0"/>
              </a:spcAft>
              <a:buNone/>
            </a:pPr>
            <a:endParaRPr dirty="0"/>
          </a:p>
        </p:txBody>
      </p:sp>
      <p:pic>
        <p:nvPicPr>
          <p:cNvPr id="2" name="Recorded Sound">
            <a:hlinkClick r:id="" action="ppaction://media"/>
            <a:extLst>
              <a:ext uri="{FF2B5EF4-FFF2-40B4-BE49-F238E27FC236}">
                <a16:creationId xmlns:a16="http://schemas.microsoft.com/office/drawing/2014/main" id="{BE5961A5-B594-4DFE-80A4-385D65E0AE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7137070"/>
            <a:ext cx="609600" cy="688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262626"/>
              </a:buClr>
              <a:buSzPts val="3600"/>
              <a:buFont typeface="Century Gothic"/>
              <a:buNone/>
            </a:pPr>
            <a:r>
              <a:rPr lang="en-US"/>
              <a:t>Public Meetings</a:t>
            </a:r>
            <a:endParaRPr/>
          </a:p>
        </p:txBody>
      </p:sp>
      <p:sp>
        <p:nvSpPr>
          <p:cNvPr id="195" name="Google Shape;195;p5"/>
          <p:cNvSpPr txBox="1">
            <a:spLocks noGrp="1"/>
          </p:cNvSpPr>
          <p:nvPr>
            <p:ph type="body" idx="1"/>
          </p:nvPr>
        </p:nvSpPr>
        <p:spPr>
          <a:xfrm>
            <a:off x="2589212" y="1348353"/>
            <a:ext cx="8915400" cy="4562869"/>
          </a:xfrm>
          <a:prstGeom prst="rect">
            <a:avLst/>
          </a:prstGeom>
          <a:noFill/>
          <a:ln>
            <a:noFill/>
          </a:ln>
        </p:spPr>
        <p:txBody>
          <a:bodyPr spcFirstLastPara="1" wrap="square" lIns="91425" tIns="45700" rIns="91425" bIns="45700" anchor="t" anchorCtr="0">
            <a:normAutofit fontScale="85000" lnSpcReduction="10000"/>
          </a:bodyPr>
          <a:lstStyle/>
          <a:p>
            <a:pPr marL="361950" lvl="0" algn="l" rtl="0">
              <a:spcBef>
                <a:spcPts val="0"/>
              </a:spcBef>
              <a:spcAft>
                <a:spcPts val="0"/>
              </a:spcAft>
              <a:buSzPct val="100000"/>
              <a:buFont typeface="Wingdings" panose="05000000000000000000" pitchFamily="2" charset="2"/>
              <a:buChar char="§"/>
            </a:pP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All meetings of a governing body must be open to the public, with certain exceptions (</a:t>
            </a:r>
            <a:r>
              <a:rPr lang="en-US" sz="2000"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e.g</a:t>
            </a: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executive session</a:t>
            </a:r>
            <a:r>
              <a:rPr lang="en-US" sz="2000" dirty="0"/>
              <a:t>s)</a:t>
            </a:r>
            <a:endParaRPr strike="sngStrike" dirty="0"/>
          </a:p>
          <a:p>
            <a:pPr marL="361950" lvl="0" algn="l" rtl="0">
              <a:spcBef>
                <a:spcPts val="1000"/>
              </a:spcBef>
              <a:spcAft>
                <a:spcPts val="0"/>
              </a:spcAft>
              <a:buSzPct val="100000"/>
              <a:buFont typeface="Wingdings" panose="05000000000000000000" pitchFamily="2" charset="2"/>
              <a:buChar char="§"/>
            </a:pPr>
            <a:r>
              <a:rPr lang="en-US" sz="2000" dirty="0"/>
              <a:t>A meeting is convened when a quorum of members are present. This includes in person meetings and when members of committee engage in phone or email conversations.</a:t>
            </a:r>
            <a:endParaRPr sz="2000" dirty="0"/>
          </a:p>
          <a:p>
            <a:pPr marL="806450" lvl="1" algn="l" rtl="0">
              <a:spcBef>
                <a:spcPts val="1000"/>
              </a:spcBef>
              <a:spcAft>
                <a:spcPts val="0"/>
              </a:spcAft>
              <a:buSzPct val="100000"/>
              <a:buFont typeface="Wingdings" panose="05000000000000000000" pitchFamily="2" charset="2"/>
              <a:buChar char="§"/>
            </a:pPr>
            <a:r>
              <a:rPr lang="en-US" sz="2000" dirty="0"/>
              <a:t>A quorum is the minimum number of members needed for the committee to make decisions or vote on a matter.  This number is typically defined by charter, bylaws, or in some instances by </a:t>
            </a: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statute</a:t>
            </a:r>
            <a:r>
              <a:rPr lang="en-US" sz="2000" dirty="0"/>
              <a:t>.</a:t>
            </a:r>
            <a:endParaRPr sz="2000" dirty="0"/>
          </a:p>
          <a:p>
            <a:pPr marL="806450" lvl="1" algn="l" rtl="0">
              <a:spcBef>
                <a:spcPts val="1000"/>
              </a:spcBef>
              <a:spcAft>
                <a:spcPts val="0"/>
              </a:spcAft>
              <a:buSzPct val="100000"/>
              <a:buFont typeface="Wingdings" panose="05000000000000000000" pitchFamily="2" charset="2"/>
              <a:buChar char="§"/>
            </a:pPr>
            <a:r>
              <a:rPr lang="en-US" sz="2000" dirty="0"/>
              <a:t>Although a gathering of less than a quorum of a governing body does not constitute a meeting, be aware of the appearance of impropriety.  </a:t>
            </a:r>
            <a:endParaRPr sz="2000" dirty="0"/>
          </a:p>
          <a:p>
            <a:pPr marL="361950" lvl="0" algn="l" rtl="0">
              <a:spcBef>
                <a:spcPts val="1000"/>
              </a:spcBef>
              <a:spcAft>
                <a:spcPts val="0"/>
              </a:spcAft>
              <a:buSzPct val="100000"/>
              <a:buFont typeface="Wingdings" panose="05000000000000000000" pitchFamily="2" charset="2"/>
              <a:buChar char="§"/>
            </a:pPr>
            <a:r>
              <a:rPr lang="en-US" sz="2000" dirty="0"/>
              <a:t>Meetings, to the extent reasonably possible, must be accessible remotely through technological means and to provide opportunities for members of the public to remotely submit oral and written testimony.</a:t>
            </a:r>
            <a:endParaRPr dirty="0"/>
          </a:p>
          <a:p>
            <a:pPr marL="361950" lvl="0" algn="l" rtl="0">
              <a:spcBef>
                <a:spcPts val="1000"/>
              </a:spcBef>
              <a:spcAft>
                <a:spcPts val="0"/>
              </a:spcAft>
              <a:buSzPct val="100000"/>
              <a:buFont typeface="Wingdings" panose="05000000000000000000" pitchFamily="2" charset="2"/>
              <a:buChar char="§"/>
            </a:pPr>
            <a:r>
              <a:rPr lang="en-US" sz="2000" dirty="0"/>
              <a:t>Social gatherings and meetings to discuss matters outside the governing body’s jurisdiction are not “meetings” under the law.  </a:t>
            </a:r>
            <a:endParaRPr dirty="0"/>
          </a:p>
          <a:p>
            <a:pPr marL="342900" lvl="0" indent="-228600" algn="l" rtl="0">
              <a:spcBef>
                <a:spcPts val="1000"/>
              </a:spcBef>
              <a:spcAft>
                <a:spcPts val="0"/>
              </a:spcAft>
              <a:buSzPct val="100000"/>
              <a:buNone/>
            </a:pPr>
            <a:endParaRPr dirty="0"/>
          </a:p>
        </p:txBody>
      </p:sp>
      <p:pic>
        <p:nvPicPr>
          <p:cNvPr id="3" name="Recorded Sound">
            <a:hlinkClick r:id="" action="ppaction://media"/>
            <a:extLst>
              <a:ext uri="{FF2B5EF4-FFF2-40B4-BE49-F238E27FC236}">
                <a16:creationId xmlns:a16="http://schemas.microsoft.com/office/drawing/2014/main" id="{8A9D5B5E-1AE5-413C-94BA-B4A513BBEE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7303325"/>
            <a:ext cx="609600" cy="8787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2bc25cafd4_0_5"/>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Cannot meet in private to deliberate</a:t>
            </a:r>
            <a:endParaRPr/>
          </a:p>
        </p:txBody>
      </p:sp>
      <p:sp>
        <p:nvSpPr>
          <p:cNvPr id="201" name="Google Shape;201;g12bc25cafd4_0_5"/>
          <p:cNvSpPr txBox="1">
            <a:spLocks noGrp="1"/>
          </p:cNvSpPr>
          <p:nvPr>
            <p:ph type="body" idx="1"/>
          </p:nvPr>
        </p:nvSpPr>
        <p:spPr>
          <a:xfrm>
            <a:off x="2591137" y="1905100"/>
            <a:ext cx="8915400" cy="3777600"/>
          </a:xfrm>
          <a:prstGeom prst="rect">
            <a:avLst/>
          </a:prstGeom>
        </p:spPr>
        <p:txBody>
          <a:bodyPr spcFirstLastPara="1" wrap="square" lIns="91425" tIns="45700" rIns="91425" bIns="45700" anchor="t" anchorCtr="0">
            <a:normAutofit fontScale="92500"/>
          </a:bodyPr>
          <a:lstStyle/>
          <a:p>
            <a:pPr marL="0" lvl="0" indent="0" algn="l" rtl="0">
              <a:lnSpc>
                <a:spcPct val="115000"/>
              </a:lnSpc>
              <a:spcBef>
                <a:spcPts val="0"/>
              </a:spcBef>
              <a:spcAft>
                <a:spcPts val="0"/>
              </a:spcAft>
              <a:buClr>
                <a:schemeClr val="dk1"/>
              </a:buClr>
              <a:buSzPts val="1100"/>
              <a:buFont typeface="Arial"/>
              <a:buNone/>
            </a:pPr>
            <a:r>
              <a:rPr lang="en-US" sz="1500" b="1">
                <a:solidFill>
                  <a:schemeClr val="dk1"/>
                </a:solidFill>
                <a:latin typeface="Verdana"/>
                <a:ea typeface="Verdana"/>
                <a:cs typeface="Verdana"/>
                <a:sym typeface="Verdana"/>
              </a:rPr>
              <a:t>192.630 Meetings of governing body to be open to public; location of meetings; accommodation for person with disability; interpreters. </a:t>
            </a:r>
            <a:r>
              <a:rPr lang="en-US" sz="1500">
                <a:solidFill>
                  <a:schemeClr val="dk1"/>
                </a:solidFill>
                <a:latin typeface="Verdana"/>
                <a:ea typeface="Verdana"/>
                <a:cs typeface="Verdana"/>
                <a:sym typeface="Verdana"/>
              </a:rPr>
              <a:t>(1) All meetings of the governing body of a public body shall be open to the public and all persons shall be permitted to attend any meeting except as otherwise provided by ORS 192.610 to 192.690.</a:t>
            </a:r>
            <a:endParaRPr sz="1500">
              <a:solidFill>
                <a:schemeClr val="dk1"/>
              </a:solidFill>
              <a:latin typeface="Verdana"/>
              <a:ea typeface="Verdana"/>
              <a:cs typeface="Verdana"/>
              <a:sym typeface="Verdana"/>
            </a:endParaRPr>
          </a:p>
          <a:p>
            <a:pPr marL="0" lvl="0" indent="0" algn="l" rtl="0">
              <a:lnSpc>
                <a:spcPct val="115000"/>
              </a:lnSpc>
              <a:spcBef>
                <a:spcPts val="1000"/>
              </a:spcBef>
              <a:spcAft>
                <a:spcPts val="0"/>
              </a:spcAft>
              <a:buClr>
                <a:schemeClr val="dk1"/>
              </a:buClr>
              <a:buSzPts val="1100"/>
              <a:buFont typeface="Arial"/>
              <a:buNone/>
            </a:pPr>
            <a:r>
              <a:rPr lang="en-US" sz="1500">
                <a:solidFill>
                  <a:schemeClr val="dk1"/>
                </a:solidFill>
                <a:latin typeface="Verdana"/>
                <a:ea typeface="Verdana"/>
                <a:cs typeface="Verdana"/>
                <a:sym typeface="Verdana"/>
              </a:rPr>
              <a:t>(2)</a:t>
            </a:r>
            <a:r>
              <a:rPr lang="en-US" sz="1500" i="1">
                <a:solidFill>
                  <a:schemeClr val="dk1"/>
                </a:solidFill>
                <a:latin typeface="Verdana"/>
                <a:ea typeface="Verdana"/>
                <a:cs typeface="Verdana"/>
                <a:sym typeface="Verdana"/>
              </a:rPr>
              <a:t> A quorum of a governing body may not meet in private for the purpose of deciding on or deliberating toward a decision on any matter except as otherwise provided by ORS 192.610 to 192.690.</a:t>
            </a:r>
            <a:endParaRPr sz="1500" i="1">
              <a:solidFill>
                <a:schemeClr val="dk1"/>
              </a:solidFill>
              <a:latin typeface="Verdana"/>
              <a:ea typeface="Verdana"/>
              <a:cs typeface="Verdana"/>
              <a:sym typeface="Verdana"/>
            </a:endParaRPr>
          </a:p>
          <a:p>
            <a:pPr marL="0" lvl="0" indent="0" algn="l" rtl="0">
              <a:spcBef>
                <a:spcPts val="1000"/>
              </a:spcBef>
              <a:spcAft>
                <a:spcPts val="0"/>
              </a:spcAft>
              <a:buNone/>
            </a:pPr>
            <a:endParaRPr sz="2100"/>
          </a:p>
          <a:p>
            <a:pPr marL="457200" lvl="0" indent="-342900" algn="l" rtl="0">
              <a:spcBef>
                <a:spcPts val="1000"/>
              </a:spcBef>
              <a:spcAft>
                <a:spcPts val="0"/>
              </a:spcAft>
              <a:buSzPts val="1800"/>
              <a:buChar char="●"/>
            </a:pPr>
            <a:r>
              <a:rPr lang="en-US"/>
              <a:t>This means that a quorum may not meet in private to deliberate toward making a decision.</a:t>
            </a:r>
            <a:endParaRPr/>
          </a:p>
          <a:p>
            <a:pPr marL="457200" lvl="0" indent="-342900" algn="l" rtl="0">
              <a:spcBef>
                <a:spcPts val="0"/>
              </a:spcBef>
              <a:spcAft>
                <a:spcPts val="0"/>
              </a:spcAft>
              <a:buSzPts val="1800"/>
              <a:buChar char="●"/>
            </a:pPr>
            <a:r>
              <a:rPr lang="en-US"/>
              <a:t>TEST -  three board members of a five-member board exchange emails discussing the upcoming high school boundary changes that the full board will soon vote on.  Violation?</a:t>
            </a:r>
            <a:endParaRPr/>
          </a:p>
        </p:txBody>
      </p:sp>
      <p:pic>
        <p:nvPicPr>
          <p:cNvPr id="4" name="Recorded Sound">
            <a:hlinkClick r:id="" action="ppaction://media"/>
            <a:extLst>
              <a:ext uri="{FF2B5EF4-FFF2-40B4-BE49-F238E27FC236}">
                <a16:creationId xmlns:a16="http://schemas.microsoft.com/office/drawing/2014/main" id="{0E84D507-D08E-45D2-8F1A-81839EE246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7327075"/>
            <a:ext cx="609600" cy="8193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2bc25cafd4_0_170"/>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Bend La Pine SD Board gathering sparks complaints</a:t>
            </a:r>
            <a:endParaRPr/>
          </a:p>
        </p:txBody>
      </p:sp>
      <p:sp>
        <p:nvSpPr>
          <p:cNvPr id="207" name="Google Shape;207;g12bc25cafd4_0_170"/>
          <p:cNvSpPr txBox="1">
            <a:spLocks noGrp="1"/>
          </p:cNvSpPr>
          <p:nvPr>
            <p:ph type="body" idx="1"/>
          </p:nvPr>
        </p:nvSpPr>
        <p:spPr>
          <a:xfrm>
            <a:off x="2589212" y="2133600"/>
            <a:ext cx="8915400" cy="3777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900">
                <a:solidFill>
                  <a:srgbClr val="2E2D2F"/>
                </a:solidFill>
                <a:highlight>
                  <a:srgbClr val="FFFFFF"/>
                </a:highlight>
                <a:latin typeface="Times New Roman"/>
                <a:ea typeface="Times New Roman"/>
                <a:cs typeface="Times New Roman"/>
                <a:sym typeface="Times New Roman"/>
              </a:rPr>
              <a:t>This is significant because shortly after the official and public meeting, the entire BLS Board, Dr. Cook and several others attended an unannounced, private, and illegal meeting that not only broke their oath to office, but they also violated state statutes regarding Board Meetings (</a:t>
            </a:r>
            <a:r>
              <a:rPr lang="en-US" sz="1900" u="sng">
                <a:solidFill>
                  <a:srgbClr val="D71B29"/>
                </a:solidFill>
                <a:highlight>
                  <a:srgbClr val="FFFFFF"/>
                </a:highlight>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ORS 332.045</a:t>
            </a:r>
            <a:r>
              <a:rPr lang="en-US" sz="1900">
                <a:solidFill>
                  <a:srgbClr val="2E2D2F"/>
                </a:solidFill>
                <a:highlight>
                  <a:srgbClr val="FFFFFF"/>
                </a:highlight>
                <a:latin typeface="Times New Roman"/>
                <a:ea typeface="Times New Roman"/>
                <a:cs typeface="Times New Roman"/>
                <a:sym typeface="Times New Roman"/>
              </a:rPr>
              <a:t>), Quorum (</a:t>
            </a:r>
            <a:r>
              <a:rPr lang="en-US" sz="1900" u="sng">
                <a:solidFill>
                  <a:srgbClr val="D71B29"/>
                </a:solidFill>
                <a:highlight>
                  <a:srgbClr val="FFFFFF"/>
                </a:highlight>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ORS 332.055</a:t>
            </a:r>
            <a:r>
              <a:rPr lang="en-US" sz="1900">
                <a:solidFill>
                  <a:srgbClr val="2E2D2F"/>
                </a:solidFill>
                <a:highlight>
                  <a:srgbClr val="FFFFFF"/>
                </a:highlight>
                <a:latin typeface="Times New Roman"/>
                <a:ea typeface="Times New Roman"/>
                <a:cs typeface="Times New Roman"/>
                <a:sym typeface="Times New Roman"/>
              </a:rPr>
              <a:t>), Duties to be performed at meetings (</a:t>
            </a:r>
            <a:r>
              <a:rPr lang="en-US" sz="1900" u="sng">
                <a:solidFill>
                  <a:srgbClr val="D71B29"/>
                </a:solidFill>
                <a:highlight>
                  <a:srgbClr val="FFFFFF"/>
                </a:highlight>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ORS 332.057</a:t>
            </a:r>
            <a:r>
              <a:rPr lang="en-US" sz="1900">
                <a:solidFill>
                  <a:srgbClr val="2E2D2F"/>
                </a:solidFill>
                <a:highlight>
                  <a:srgbClr val="FFFFFF"/>
                </a:highlight>
                <a:latin typeface="Times New Roman"/>
                <a:ea typeface="Times New Roman"/>
                <a:cs typeface="Times New Roman"/>
                <a:sym typeface="Times New Roman"/>
              </a:rPr>
              <a:t>), as well as several questionable and ethical violations. “Most gatherings of the board of education are defined as public meetings under the law, and bringing together members of the board to discuss district business is subject to the Public Meetings Law (ORS </a:t>
            </a:r>
            <a:r>
              <a:rPr lang="en-US" sz="1900" u="sng">
                <a:solidFill>
                  <a:srgbClr val="D71B29"/>
                </a:solidFill>
                <a:highlight>
                  <a:srgbClr val="FFFFFF"/>
                </a:highlight>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192.610-192.990</a:t>
            </a:r>
            <a:r>
              <a:rPr lang="en-US" sz="1900">
                <a:solidFill>
                  <a:srgbClr val="2E2D2F"/>
                </a:solidFill>
                <a:highlight>
                  <a:srgbClr val="FFFFFF"/>
                </a:highlight>
                <a:latin typeface="Times New Roman"/>
                <a:ea typeface="Times New Roman"/>
                <a:cs typeface="Times New Roman"/>
                <a:sym typeface="Times New Roman"/>
              </a:rPr>
              <a:t>).</a:t>
            </a:r>
            <a:endParaRPr sz="1900">
              <a:solidFill>
                <a:srgbClr val="2E2D2F"/>
              </a:solidFill>
              <a:highlight>
                <a:srgbClr val="FFFFFF"/>
              </a:highlight>
              <a:latin typeface="Times New Roman"/>
              <a:ea typeface="Times New Roman"/>
              <a:cs typeface="Times New Roman"/>
              <a:sym typeface="Times New Roman"/>
            </a:endParaRPr>
          </a:p>
          <a:p>
            <a:pPr marL="0" lvl="0" indent="0" algn="l" rtl="0">
              <a:spcBef>
                <a:spcPts val="1000"/>
              </a:spcBef>
              <a:spcAft>
                <a:spcPts val="0"/>
              </a:spcAft>
              <a:buNone/>
            </a:pPr>
            <a:endParaRPr sz="1900">
              <a:solidFill>
                <a:srgbClr val="2E2D2F"/>
              </a:solidFill>
              <a:highlight>
                <a:srgbClr val="FFFFFF"/>
              </a:highlight>
              <a:latin typeface="Times New Roman"/>
              <a:ea typeface="Times New Roman"/>
              <a:cs typeface="Times New Roman"/>
              <a:sym typeface="Times New Roman"/>
            </a:endParaRPr>
          </a:p>
          <a:p>
            <a:pPr marL="0" lvl="0" indent="0" algn="l" rtl="0">
              <a:spcBef>
                <a:spcPts val="1000"/>
              </a:spcBef>
              <a:spcAft>
                <a:spcPts val="0"/>
              </a:spcAft>
              <a:buNone/>
            </a:pPr>
            <a:r>
              <a:rPr lang="en-US" sz="1500" u="sng">
                <a:solidFill>
                  <a:schemeClr val="hlink"/>
                </a:solidFill>
                <a:highlight>
                  <a:srgbClr val="FFFFFF"/>
                </a:highlight>
                <a:latin typeface="Times New Roman"/>
                <a:ea typeface="Times New Roman"/>
                <a:cs typeface="Times New Roman"/>
                <a:sym typeface="Times New Roman"/>
                <a:hlinkClick r:id="rId7"/>
              </a:rPr>
              <a:t>https://www.deschutesrepublicans.org/lapine_school_board_gathering</a:t>
            </a:r>
            <a:endParaRPr sz="1500">
              <a:solidFill>
                <a:srgbClr val="2E2D2F"/>
              </a:solidFill>
              <a:highlight>
                <a:srgbClr val="FFFFFF"/>
              </a:highlight>
              <a:latin typeface="Times New Roman"/>
              <a:ea typeface="Times New Roman"/>
              <a:cs typeface="Times New Roman"/>
              <a:sym typeface="Times New Roman"/>
            </a:endParaRPr>
          </a:p>
        </p:txBody>
      </p:sp>
      <p:pic>
        <p:nvPicPr>
          <p:cNvPr id="3" name="Recorded Sound">
            <a:hlinkClick r:id="" action="ppaction://media"/>
            <a:extLst>
              <a:ext uri="{FF2B5EF4-FFF2-40B4-BE49-F238E27FC236}">
                <a16:creationId xmlns:a16="http://schemas.microsoft.com/office/drawing/2014/main" id="{EEFD46FD-4EE0-4EA0-82C2-D47BB8A5E83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7303324"/>
            <a:ext cx="609600" cy="8550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2bc25cafd4_0_335"/>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“Purely social”</a:t>
            </a:r>
            <a:endParaRPr dirty="0"/>
          </a:p>
        </p:txBody>
      </p:sp>
      <p:sp>
        <p:nvSpPr>
          <p:cNvPr id="213" name="Google Shape;213;g12bc25cafd4_0_335"/>
          <p:cNvSpPr txBox="1">
            <a:spLocks noGrp="1"/>
          </p:cNvSpPr>
          <p:nvPr>
            <p:ph type="body" idx="1"/>
          </p:nvPr>
        </p:nvSpPr>
        <p:spPr>
          <a:xfrm>
            <a:off x="2589212" y="2133600"/>
            <a:ext cx="8915400" cy="3777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600" b="1" dirty="0"/>
              <a:t>If a gathering of board members is completely social and no district business is discussed it is not a meeting and does not need to be noticed.</a:t>
            </a:r>
            <a:endParaRPr sz="1600" b="1" dirty="0"/>
          </a:p>
          <a:p>
            <a:pPr marL="0" lvl="0" indent="0" algn="l" rtl="0">
              <a:spcBef>
                <a:spcPts val="1000"/>
              </a:spcBef>
              <a:spcAft>
                <a:spcPts val="0"/>
              </a:spcAft>
              <a:buNone/>
            </a:pPr>
            <a:endParaRPr sz="1600" b="1" dirty="0"/>
          </a:p>
          <a:p>
            <a:pPr marL="0" lvl="0" indent="0" algn="l" rtl="0">
              <a:spcBef>
                <a:spcPts val="1000"/>
              </a:spcBef>
              <a:spcAft>
                <a:spcPts val="0"/>
              </a:spcAft>
              <a:buNone/>
            </a:pPr>
            <a:r>
              <a:rPr lang="en-US" sz="1600" b="1" dirty="0"/>
              <a:t>BE VERY CAREFUL not to discuss district business!</a:t>
            </a:r>
            <a:endParaRPr sz="1600" b="1" dirty="0"/>
          </a:p>
          <a:p>
            <a:pPr marL="0" lvl="0" indent="0" algn="l" rtl="0">
              <a:spcBef>
                <a:spcPts val="1000"/>
              </a:spcBef>
              <a:spcAft>
                <a:spcPts val="0"/>
              </a:spcAft>
              <a:buNone/>
            </a:pPr>
            <a:endParaRPr sz="1600" b="1" dirty="0"/>
          </a:p>
          <a:p>
            <a:pPr marL="0" lvl="0" indent="0" algn="l" rtl="0">
              <a:spcBef>
                <a:spcPts val="1000"/>
              </a:spcBef>
              <a:spcAft>
                <a:spcPts val="0"/>
              </a:spcAft>
              <a:buNone/>
            </a:pPr>
            <a:r>
              <a:rPr lang="en-US" sz="1600" b="1" dirty="0"/>
              <a:t>** Three members of a five-member board attend a district athletics event together.  No school district business is discussed.  OK?</a:t>
            </a:r>
            <a:endParaRPr sz="1600" b="1" dirty="0"/>
          </a:p>
          <a:p>
            <a:pPr marL="0" lvl="0" indent="0" algn="l" rtl="0">
              <a:spcBef>
                <a:spcPts val="1000"/>
              </a:spcBef>
              <a:spcAft>
                <a:spcPts val="0"/>
              </a:spcAft>
              <a:buNone/>
            </a:pPr>
            <a:endParaRPr sz="1600" b="1" dirty="0"/>
          </a:p>
          <a:p>
            <a:pPr marL="0" lvl="0" indent="0" algn="l" rtl="0">
              <a:spcBef>
                <a:spcPts val="1000"/>
              </a:spcBef>
              <a:spcAft>
                <a:spcPts val="0"/>
              </a:spcAft>
              <a:buNone/>
            </a:pPr>
            <a:r>
              <a:rPr lang="en-US" sz="1600" b="1" dirty="0"/>
              <a:t>Four members of a seven member board gather at a local watering hole to celebrate the school district’s successful bond campaign.  Late in the evening, the members begin discussing their priorities for the bond funds.  OK?</a:t>
            </a:r>
            <a:endParaRPr sz="1600" b="1" dirty="0"/>
          </a:p>
          <a:p>
            <a:pPr marL="0" lvl="0" indent="0" algn="l" rtl="0">
              <a:spcBef>
                <a:spcPts val="1000"/>
              </a:spcBef>
              <a:spcAft>
                <a:spcPts val="0"/>
              </a:spcAft>
              <a:buNone/>
            </a:pPr>
            <a:r>
              <a:rPr lang="en-US" sz="1600" b="1" dirty="0"/>
              <a:t>During that same evening, the four members agree that in upcoming full board discussions, they will vote as a block and prioritize athletic funding.  OK?  </a:t>
            </a:r>
            <a:endParaRPr sz="1600" b="1" dirty="0"/>
          </a:p>
        </p:txBody>
      </p:sp>
      <p:pic>
        <p:nvPicPr>
          <p:cNvPr id="3" name="Recorded Sound">
            <a:hlinkClick r:id="" action="ppaction://media"/>
            <a:extLst>
              <a:ext uri="{FF2B5EF4-FFF2-40B4-BE49-F238E27FC236}">
                <a16:creationId xmlns:a16="http://schemas.microsoft.com/office/drawing/2014/main" id="{CC838B70-A8B9-4815-994F-4D1109F90A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7113318"/>
            <a:ext cx="609600" cy="6531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TotalTime>
  <Words>1533</Words>
  <Application>Microsoft Office PowerPoint</Application>
  <PresentationFormat>Widescreen</PresentationFormat>
  <Paragraphs>87</Paragraphs>
  <Slides>16</Slides>
  <Notes>16</Notes>
  <HiddenSlides>0</HiddenSlides>
  <MMClips>15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Noto Sans Symbols</vt:lpstr>
      <vt:lpstr>Century Gothic</vt:lpstr>
      <vt:lpstr>Times New Roman</vt:lpstr>
      <vt:lpstr>Wingdings</vt:lpstr>
      <vt:lpstr>Verdana</vt:lpstr>
      <vt:lpstr>Arial</vt:lpstr>
      <vt:lpstr>Wisp</vt:lpstr>
      <vt:lpstr>Public Meetings Law</vt:lpstr>
      <vt:lpstr>Overview</vt:lpstr>
      <vt:lpstr>What is a Governing Body of a Public Body?</vt:lpstr>
      <vt:lpstr>Members of Governing Body Committees</vt:lpstr>
      <vt:lpstr>PPS Governing Bodies Subject to the Public Meetings Laws</vt:lpstr>
      <vt:lpstr>Public Meetings</vt:lpstr>
      <vt:lpstr>Cannot meet in private to deliberate</vt:lpstr>
      <vt:lpstr>Bend La Pine SD Board gathering sparks complaints</vt:lpstr>
      <vt:lpstr>“Purely social”</vt:lpstr>
      <vt:lpstr>Electronic Communications Included</vt:lpstr>
      <vt:lpstr>Serial Communications, including texts, emails, etc.</vt:lpstr>
      <vt:lpstr>Small group or Individual recommendation Work</vt:lpstr>
      <vt:lpstr>Informational Meetings</vt:lpstr>
      <vt:lpstr>Requirements for Public Meetings</vt:lpstr>
      <vt:lpstr>REMINDER…</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Meetings Law</dc:title>
  <dc:creator>Mary Kane</dc:creator>
  <cp:lastModifiedBy>Mary Kane</cp:lastModifiedBy>
  <cp:revision>20</cp:revision>
  <dcterms:created xsi:type="dcterms:W3CDTF">2022-09-14T18:20:17Z</dcterms:created>
  <dcterms:modified xsi:type="dcterms:W3CDTF">2024-01-24T23:50:26Z</dcterms:modified>
</cp:coreProperties>
</file>